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6" r:id="rId2"/>
    <p:sldId id="292" r:id="rId3"/>
    <p:sldId id="293" r:id="rId4"/>
    <p:sldId id="288" r:id="rId5"/>
    <p:sldId id="289" r:id="rId6"/>
    <p:sldId id="290" r:id="rId7"/>
    <p:sldId id="291" r:id="rId8"/>
    <p:sldId id="261" r:id="rId9"/>
    <p:sldId id="270" r:id="rId10"/>
    <p:sldId id="281" r:id="rId11"/>
    <p:sldId id="282" r:id="rId12"/>
    <p:sldId id="262" r:id="rId13"/>
    <p:sldId id="287" r:id="rId14"/>
    <p:sldId id="257" r:id="rId15"/>
    <p:sldId id="258" r:id="rId16"/>
    <p:sldId id="259" r:id="rId17"/>
    <p:sldId id="260" r:id="rId18"/>
    <p:sldId id="263" r:id="rId19"/>
    <p:sldId id="264" r:id="rId20"/>
    <p:sldId id="265" r:id="rId21"/>
    <p:sldId id="266" r:id="rId22"/>
    <p:sldId id="267" r:id="rId23"/>
    <p:sldId id="268" r:id="rId24"/>
    <p:sldId id="269" r:id="rId25"/>
    <p:sldId id="271" r:id="rId26"/>
    <p:sldId id="272" r:id="rId27"/>
    <p:sldId id="273" r:id="rId28"/>
    <p:sldId id="274" r:id="rId29"/>
    <p:sldId id="275" r:id="rId30"/>
    <p:sldId id="276" r:id="rId31"/>
    <p:sldId id="277" r:id="rId32"/>
    <p:sldId id="278" r:id="rId33"/>
    <p:sldId id="279" r:id="rId34"/>
    <p:sldId id="280" r:id="rId35"/>
    <p:sldId id="283" r:id="rId36"/>
    <p:sldId id="284" r:id="rId37"/>
    <p:sldId id="28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45" d="100"/>
          <a:sy n="45" d="100"/>
        </p:scale>
        <p:origin x="-253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9791B0-5716-EC42-84FD-ED8F7E753961}" type="datetimeFigureOut">
              <a:rPr lang="en-US" smtClean="0"/>
              <a:t>10/5/14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06C92-80B2-5947-A796-F27A7E880D0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791B0-5716-EC42-84FD-ED8F7E753961}" type="datetimeFigureOut">
              <a:rPr lang="en-US" smtClean="0"/>
              <a:t>10/5/14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06C92-80B2-5947-A796-F27A7E880D0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791B0-5716-EC42-84FD-ED8F7E753961}" type="datetimeFigureOut">
              <a:rPr lang="en-US" smtClean="0"/>
              <a:t>10/5/14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06C92-80B2-5947-A796-F27A7E880D0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791B0-5716-EC42-84FD-ED8F7E753961}" type="datetimeFigureOut">
              <a:rPr lang="en-US" smtClean="0"/>
              <a:t>10/5/14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06C92-80B2-5947-A796-F27A7E880D0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9791B0-5716-EC42-84FD-ED8F7E753961}" type="datetimeFigureOut">
              <a:rPr lang="en-US" smtClean="0"/>
              <a:t>10/5/14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06C92-80B2-5947-A796-F27A7E880D0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9791B0-5716-EC42-84FD-ED8F7E753961}" type="datetimeFigureOut">
              <a:rPr lang="en-US" smtClean="0"/>
              <a:t>10/5/14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E06C92-80B2-5947-A796-F27A7E880D0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9791B0-5716-EC42-84FD-ED8F7E753961}" type="datetimeFigureOut">
              <a:rPr lang="en-US" smtClean="0"/>
              <a:t>10/5/14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E06C92-80B2-5947-A796-F27A7E880D0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9791B0-5716-EC42-84FD-ED8F7E753961}" type="datetimeFigureOut">
              <a:rPr lang="en-US" smtClean="0"/>
              <a:t>10/5/14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E06C92-80B2-5947-A796-F27A7E880D0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9791B0-5716-EC42-84FD-ED8F7E753961}" type="datetimeFigureOut">
              <a:rPr lang="en-US" smtClean="0"/>
              <a:t>10/5/14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E06C92-80B2-5947-A796-F27A7E880D0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9791B0-5716-EC42-84FD-ED8F7E753961}" type="datetimeFigureOut">
              <a:rPr lang="en-US" smtClean="0"/>
              <a:t>10/5/14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E06C92-80B2-5947-A796-F27A7E880D0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9791B0-5716-EC42-84FD-ED8F7E753961}" type="datetimeFigureOut">
              <a:rPr lang="en-US" smtClean="0"/>
              <a:t>10/5/14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E06C92-80B2-5947-A796-F27A7E880D0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791B0-5716-EC42-84FD-ED8F7E753961}" type="datetimeFigureOut">
              <a:rPr lang="en-US" smtClean="0"/>
              <a:t>10/5/14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06C92-80B2-5947-A796-F27A7E880D0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english.selu.edu%5Chumanitiesonline%5Ckempe%5Cshowcase%5Cwebapp.php"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Manuscript Archive Projects in the English Department</a:t>
            </a:r>
            <a:endParaRPr lang="en-US" dirty="0"/>
          </a:p>
        </p:txBody>
      </p:sp>
      <p:sp>
        <p:nvSpPr>
          <p:cNvPr id="3" name="Content Placeholder 2"/>
          <p:cNvSpPr>
            <a:spLocks noGrp="1"/>
          </p:cNvSpPr>
          <p:nvPr>
            <p:ph idx="1"/>
          </p:nvPr>
        </p:nvSpPr>
        <p:spPr/>
        <p:txBody>
          <a:bodyPr/>
          <a:lstStyle/>
          <a:p>
            <a:r>
              <a:rPr lang="en-US" i="1" dirty="0" smtClean="0">
                <a:hlinkClick r:id="rId2" action="ppaction://hlinkfile"/>
              </a:rPr>
              <a:t>Book of Margery Kempe</a:t>
            </a:r>
            <a:endParaRPr lang="en-US" i="1" dirty="0" smtClean="0"/>
          </a:p>
          <a:p>
            <a:r>
              <a:rPr lang="en-US" i="1" dirty="0" smtClean="0"/>
              <a:t>The Early Ruskin Manuscripts, 1826-42</a:t>
            </a:r>
          </a:p>
        </p:txBody>
      </p:sp>
    </p:spTree>
    <p:extLst>
      <p:ext uri="{BB962C8B-B14F-4D97-AF65-F5344CB8AC3E}">
        <p14:creationId xmlns:p14="http://schemas.microsoft.com/office/powerpoint/2010/main" val="33060316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gers_Napolean_page16and17.jpg"/>
          <p:cNvPicPr>
            <a:picLocks noChangeAspect="1"/>
          </p:cNvPicPr>
          <p:nvPr/>
        </p:nvPicPr>
        <p:blipFill>
          <a:blip r:embed="rId2"/>
          <a:stretch>
            <a:fillRect/>
          </a:stretch>
        </p:blipFill>
        <p:spPr>
          <a:xfrm>
            <a:off x="342239" y="0"/>
            <a:ext cx="8459521"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IX22v-23r_HALF.jpg"/>
          <p:cNvPicPr>
            <a:picLocks noChangeAspect="1"/>
          </p:cNvPicPr>
          <p:nvPr/>
        </p:nvPicPr>
        <p:blipFill>
          <a:blip r:embed="rId2"/>
          <a:stretch>
            <a:fillRect/>
          </a:stretch>
        </p:blipFill>
        <p:spPr>
          <a:xfrm>
            <a:off x="0" y="659720"/>
            <a:ext cx="9153450" cy="61982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6_MSIX14v-15r_reducedHALF.jpg"/>
          <p:cNvPicPr>
            <a:picLocks noChangeAspect="1"/>
          </p:cNvPicPr>
          <p:nvPr/>
        </p:nvPicPr>
        <p:blipFill>
          <a:blip r:embed="rId2"/>
          <a:stretch>
            <a:fillRect/>
          </a:stretch>
        </p:blipFill>
        <p:spPr>
          <a:xfrm>
            <a:off x="-4925" y="608125"/>
            <a:ext cx="9124183" cy="6261237"/>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3800599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_Rogers_Venice.jpg"/>
          <p:cNvPicPr>
            <a:picLocks noChangeAspect="1"/>
          </p:cNvPicPr>
          <p:nvPr/>
        </p:nvPicPr>
        <p:blipFill>
          <a:blip r:embed="rId2"/>
          <a:stretch>
            <a:fillRect/>
          </a:stretch>
        </p:blipFill>
        <p:spPr>
          <a:xfrm>
            <a:off x="330347" y="0"/>
            <a:ext cx="8483306"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_RogersBrides_page69.jpg"/>
          <p:cNvPicPr>
            <a:picLocks noChangeAspect="1"/>
          </p:cNvPicPr>
          <p:nvPr/>
        </p:nvPicPr>
        <p:blipFill>
          <a:blip r:embed="rId2"/>
          <a:stretch>
            <a:fillRect/>
          </a:stretch>
        </p:blipFill>
        <p:spPr>
          <a:xfrm>
            <a:off x="330347" y="0"/>
            <a:ext cx="8483306"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_RogersArqua_page88.jpg"/>
          <p:cNvPicPr>
            <a:picLocks noChangeAspect="1"/>
          </p:cNvPicPr>
          <p:nvPr/>
        </p:nvPicPr>
        <p:blipFill>
          <a:blip r:embed="rId2"/>
          <a:stretch>
            <a:fillRect/>
          </a:stretch>
        </p:blipFill>
        <p:spPr>
          <a:xfrm>
            <a:off x="437379" y="0"/>
            <a:ext cx="8269242"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_Prout_Bruges.jpg"/>
          <p:cNvPicPr>
            <a:picLocks noChangeAspect="1"/>
          </p:cNvPicPr>
          <p:nvPr/>
        </p:nvPicPr>
        <p:blipFill>
          <a:blip r:embed="rId2"/>
          <a:stretch>
            <a:fillRect/>
          </a:stretch>
        </p:blipFill>
        <p:spPr>
          <a:xfrm>
            <a:off x="2295071" y="0"/>
            <a:ext cx="4553857"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7_MSIX37v-38rHALF.jpg"/>
          <p:cNvPicPr>
            <a:picLocks noChangeAspect="1"/>
          </p:cNvPicPr>
          <p:nvPr/>
        </p:nvPicPr>
        <p:blipFill>
          <a:blip r:embed="rId2"/>
          <a:stretch>
            <a:fillRect/>
          </a:stretch>
        </p:blipFill>
        <p:spPr>
          <a:xfrm>
            <a:off x="0" y="676213"/>
            <a:ext cx="9181436" cy="618178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8_RogersComo_page32.jpg"/>
          <p:cNvPicPr>
            <a:picLocks noChangeAspect="1"/>
          </p:cNvPicPr>
          <p:nvPr/>
        </p:nvPicPr>
        <p:blipFill>
          <a:blip r:embed="rId2"/>
          <a:stretch>
            <a:fillRect/>
          </a:stretch>
        </p:blipFill>
        <p:spPr>
          <a:xfrm>
            <a:off x="330347" y="0"/>
            <a:ext cx="8483306"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well formed and granular XML document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purpose of XML encoding is to be able to do things with texts, not just to display them. That is why elements must describe the constituent parts of kinds of documents, and the grammar must place the elements in consistent relation.</a:t>
            </a:r>
          </a:p>
          <a:p>
            <a:pPr lvl="1"/>
            <a:r>
              <a:rPr lang="en-US" dirty="0" smtClean="0"/>
              <a:t>If a scholar wants to analyze several poems using a computer, the poems must be marked up with elements that are both meaningful (</a:t>
            </a:r>
            <a:r>
              <a:rPr lang="en-US" dirty="0" smtClean="0">
                <a:solidFill>
                  <a:srgbClr val="FF0000"/>
                </a:solidFill>
              </a:rPr>
              <a:t>&lt;stanza&gt;</a:t>
            </a:r>
            <a:r>
              <a:rPr lang="en-US" dirty="0" smtClean="0">
                <a:solidFill>
                  <a:schemeClr val="tx1"/>
                </a:solidFill>
              </a:rPr>
              <a:t>, </a:t>
            </a:r>
            <a:r>
              <a:rPr lang="en-US" dirty="0" smtClean="0">
                <a:solidFill>
                  <a:srgbClr val="FF0000"/>
                </a:solidFill>
              </a:rPr>
              <a:t>&lt;line&gt;</a:t>
            </a:r>
            <a:r>
              <a:rPr lang="en-US" dirty="0" smtClean="0">
                <a:solidFill>
                  <a:schemeClr val="tx1"/>
                </a:solidFill>
              </a:rPr>
              <a:t>, and so on) as well as consistently named from one poem to the next.</a:t>
            </a:r>
          </a:p>
          <a:p>
            <a:pPr lvl="1"/>
            <a:r>
              <a:rPr lang="en-US" dirty="0" smtClean="0">
                <a:solidFill>
                  <a:schemeClr val="tx1"/>
                </a:solidFill>
              </a:rPr>
              <a:t>In order, to carry out a computer-assisted analysis that is powerful, the mark-up should also be </a:t>
            </a:r>
            <a:r>
              <a:rPr lang="en-US" dirty="0" smtClean="0">
                <a:solidFill>
                  <a:srgbClr val="FF0000"/>
                </a:solidFill>
              </a:rPr>
              <a:t>granular</a:t>
            </a:r>
            <a:r>
              <a:rPr lang="en-US" dirty="0" smtClean="0">
                <a:solidFill>
                  <a:schemeClr val="tx1"/>
                </a:solidFill>
              </a:rPr>
              <a:t>. That is, the mark-up should be subdivided enough that the document can be parsed into sufficiently small bits (bites, in the case of pies) for analysis.</a:t>
            </a:r>
          </a:p>
        </p:txBody>
      </p:sp>
    </p:spTree>
    <p:extLst>
      <p:ext uri="{BB962C8B-B14F-4D97-AF65-F5344CB8AC3E}">
        <p14:creationId xmlns:p14="http://schemas.microsoft.com/office/powerpoint/2010/main" val="3425952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IX28v-29r_HALF.jpg"/>
          <p:cNvPicPr>
            <a:picLocks noChangeAspect="1"/>
          </p:cNvPicPr>
          <p:nvPr/>
        </p:nvPicPr>
        <p:blipFill>
          <a:blip r:embed="rId2"/>
          <a:stretch>
            <a:fillRect/>
          </a:stretch>
        </p:blipFill>
        <p:spPr>
          <a:xfrm>
            <a:off x="1696732" y="0"/>
            <a:ext cx="51816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ut_Louvain.jpg"/>
          <p:cNvPicPr>
            <a:picLocks noChangeAspect="1"/>
          </p:cNvPicPr>
          <p:nvPr/>
        </p:nvPicPr>
        <p:blipFill>
          <a:blip r:embed="rId2"/>
          <a:stretch>
            <a:fillRect/>
          </a:stretch>
        </p:blipFill>
        <p:spPr>
          <a:xfrm>
            <a:off x="2304143" y="0"/>
            <a:ext cx="4535714"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9_MSVIIIback_flyleafv-back_flyleafrHALF.jpg"/>
          <p:cNvPicPr>
            <a:picLocks noChangeAspect="1"/>
          </p:cNvPicPr>
          <p:nvPr/>
        </p:nvPicPr>
        <p:blipFill>
          <a:blip r:embed="rId2"/>
          <a:stretch>
            <a:fillRect/>
          </a:stretch>
        </p:blipFill>
        <p:spPr>
          <a:xfrm>
            <a:off x="404108" y="-17009"/>
            <a:ext cx="8461550" cy="687500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0_FO_Fragments_page1_317.jpg"/>
          <p:cNvPicPr>
            <a:picLocks noChangeAspect="1"/>
          </p:cNvPicPr>
          <p:nvPr/>
        </p:nvPicPr>
        <p:blipFill>
          <a:blip r:embed="rId2"/>
          <a:stretch>
            <a:fillRect/>
          </a:stretch>
        </p:blipFill>
        <p:spPr>
          <a:xfrm>
            <a:off x="471587" y="0"/>
            <a:ext cx="8200825"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eakfastRoom.jpg"/>
          <p:cNvPicPr>
            <a:picLocks noChangeAspect="1"/>
          </p:cNvPicPr>
          <p:nvPr/>
        </p:nvPicPr>
        <p:blipFill>
          <a:blip r:embed="rId2"/>
          <a:stretch>
            <a:fillRect/>
          </a:stretch>
        </p:blipFill>
        <p:spPr>
          <a:xfrm>
            <a:off x="16101" y="659715"/>
            <a:ext cx="9170122" cy="609098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2_MSIAsheet21HALF.jpg"/>
          <p:cNvPicPr>
            <a:picLocks noChangeAspect="1"/>
          </p:cNvPicPr>
          <p:nvPr/>
        </p:nvPicPr>
        <p:blipFill>
          <a:blip r:embed="rId2"/>
          <a:stretch>
            <a:fillRect/>
          </a:stretch>
        </p:blipFill>
        <p:spPr>
          <a:xfrm>
            <a:off x="1924940" y="0"/>
            <a:ext cx="5544036"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ut_Malines.jpg"/>
          <p:cNvPicPr>
            <a:picLocks noChangeAspect="1"/>
          </p:cNvPicPr>
          <p:nvPr/>
        </p:nvPicPr>
        <p:blipFill>
          <a:blip r:embed="rId2"/>
          <a:stretch>
            <a:fillRect/>
          </a:stretch>
        </p:blipFill>
        <p:spPr>
          <a:xfrm>
            <a:off x="2290535" y="0"/>
            <a:ext cx="4562929"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5_MSIX13v-14rHALF.jpg"/>
          <p:cNvPicPr>
            <a:picLocks noChangeAspect="1"/>
          </p:cNvPicPr>
          <p:nvPr/>
        </p:nvPicPr>
        <p:blipFill>
          <a:blip r:embed="rId2"/>
          <a:stretch>
            <a:fillRect/>
          </a:stretch>
        </p:blipFill>
        <p:spPr>
          <a:xfrm>
            <a:off x="-1" y="437065"/>
            <a:ext cx="9179471" cy="642093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7_Prout_Liege.jpg"/>
          <p:cNvPicPr>
            <a:picLocks noChangeAspect="1"/>
          </p:cNvPicPr>
          <p:nvPr/>
        </p:nvPicPr>
        <p:blipFill>
          <a:blip r:embed="rId2"/>
          <a:stretch>
            <a:fillRect/>
          </a:stretch>
        </p:blipFill>
        <p:spPr>
          <a:xfrm>
            <a:off x="0" y="403189"/>
            <a:ext cx="9144000" cy="605162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6_MSIX27v-28rHALF.jpg"/>
          <p:cNvPicPr>
            <a:picLocks noChangeAspect="1"/>
          </p:cNvPicPr>
          <p:nvPr/>
        </p:nvPicPr>
        <p:blipFill>
          <a:blip r:embed="rId2"/>
          <a:srcRect l="47467"/>
          <a:stretch>
            <a:fillRect/>
          </a:stretch>
        </p:blipFill>
        <p:spPr>
          <a:xfrm rot="5400000">
            <a:off x="1061641" y="-1224357"/>
            <a:ext cx="7020715" cy="9144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XML exercise: step 2</a:t>
            </a:r>
            <a:endParaRPr lang="en-US" dirty="0"/>
          </a:p>
        </p:txBody>
      </p:sp>
      <p:sp>
        <p:nvSpPr>
          <p:cNvPr id="3" name="Content Placeholder 2"/>
          <p:cNvSpPr>
            <a:spLocks noGrp="1"/>
          </p:cNvSpPr>
          <p:nvPr>
            <p:ph idx="1"/>
          </p:nvPr>
        </p:nvSpPr>
        <p:spPr/>
        <p:txBody>
          <a:bodyPr/>
          <a:lstStyle/>
          <a:p>
            <a:r>
              <a:rPr lang="en-US" dirty="0" smtClean="0"/>
              <a:t>Try making your apple pie XML document more granular. How can you sub-categorize your mark-up? The ingredients list is a good place to start. Remember to maintain grammar rules.</a:t>
            </a:r>
            <a:endParaRPr lang="en-US" dirty="0"/>
          </a:p>
        </p:txBody>
      </p:sp>
    </p:spTree>
    <p:extLst>
      <p:ext uri="{BB962C8B-B14F-4D97-AF65-F5344CB8AC3E}">
        <p14:creationId xmlns:p14="http://schemas.microsoft.com/office/powerpoint/2010/main" val="4241944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8_MSIX15v-16rHALF.jpg"/>
          <p:cNvPicPr>
            <a:picLocks noChangeAspect="1"/>
          </p:cNvPicPr>
          <p:nvPr/>
        </p:nvPicPr>
        <p:blipFill>
          <a:blip r:embed="rId2"/>
          <a:srcRect r="53372"/>
          <a:stretch>
            <a:fillRect/>
          </a:stretch>
        </p:blipFill>
        <p:spPr>
          <a:xfrm>
            <a:off x="1827412" y="0"/>
            <a:ext cx="4674400" cy="688422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ertedVillage.jpg"/>
          <p:cNvPicPr>
            <a:picLocks noChangeAspect="1"/>
          </p:cNvPicPr>
          <p:nvPr/>
        </p:nvPicPr>
        <p:blipFill>
          <a:blip r:embed="rId2"/>
          <a:stretch>
            <a:fillRect/>
          </a:stretch>
        </p:blipFill>
        <p:spPr>
          <a:xfrm>
            <a:off x="2198077" y="0"/>
            <a:ext cx="4747846"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0_MSIX16v-17rHALF.jpg"/>
          <p:cNvPicPr>
            <a:picLocks noChangeAspect="1"/>
          </p:cNvPicPr>
          <p:nvPr/>
        </p:nvPicPr>
        <p:blipFill>
          <a:blip r:embed="rId2"/>
          <a:stretch>
            <a:fillRect/>
          </a:stretch>
        </p:blipFill>
        <p:spPr>
          <a:xfrm>
            <a:off x="82470" y="222656"/>
            <a:ext cx="8998792" cy="613400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ut_Cologne.jpg"/>
          <p:cNvPicPr>
            <a:picLocks noChangeAspect="1"/>
          </p:cNvPicPr>
          <p:nvPr/>
        </p:nvPicPr>
        <p:blipFill>
          <a:blip r:embed="rId2"/>
          <a:stretch>
            <a:fillRect/>
          </a:stretch>
        </p:blipFill>
        <p:spPr>
          <a:xfrm>
            <a:off x="2286000" y="0"/>
            <a:ext cx="4572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ut_Brunswick.jpg"/>
          <p:cNvPicPr>
            <a:picLocks noChangeAspect="1"/>
          </p:cNvPicPr>
          <p:nvPr/>
        </p:nvPicPr>
        <p:blipFill>
          <a:blip r:embed="rId2"/>
          <a:stretch>
            <a:fillRect/>
          </a:stretch>
        </p:blipFill>
        <p:spPr>
          <a:xfrm>
            <a:off x="2307393" y="0"/>
            <a:ext cx="4529214"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1_Prout_Ghent.jpg"/>
          <p:cNvPicPr>
            <a:picLocks noChangeAspect="1"/>
          </p:cNvPicPr>
          <p:nvPr/>
        </p:nvPicPr>
        <p:blipFill>
          <a:blip r:embed="rId2"/>
          <a:stretch>
            <a:fillRect/>
          </a:stretch>
        </p:blipFill>
        <p:spPr>
          <a:xfrm>
            <a:off x="2298103" y="0"/>
            <a:ext cx="4547794"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2_MSIX18v-19rHALF.jpg"/>
          <p:cNvPicPr>
            <a:picLocks noChangeAspect="1"/>
          </p:cNvPicPr>
          <p:nvPr/>
        </p:nvPicPr>
        <p:blipFill>
          <a:blip r:embed="rId2"/>
          <a:stretch>
            <a:fillRect/>
          </a:stretch>
        </p:blipFill>
        <p:spPr>
          <a:xfrm>
            <a:off x="-1" y="709199"/>
            <a:ext cx="9154881" cy="614880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9_FO_page37.jpg"/>
          <p:cNvPicPr>
            <a:picLocks noChangeAspect="1"/>
          </p:cNvPicPr>
          <p:nvPr/>
        </p:nvPicPr>
        <p:blipFill>
          <a:blip r:embed="rId2"/>
          <a:stretch>
            <a:fillRect/>
          </a:stretch>
        </p:blipFill>
        <p:spPr>
          <a:xfrm>
            <a:off x="408723" y="0"/>
            <a:ext cx="8326553"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SGML and its descendants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 parent language of HTML is SGML, which is a </a:t>
            </a:r>
            <a:r>
              <a:rPr lang="en-US" dirty="0" err="1" smtClean="0">
                <a:solidFill>
                  <a:srgbClr val="FF0000"/>
                </a:solidFill>
              </a:rPr>
              <a:t>metalanguage</a:t>
            </a:r>
            <a:r>
              <a:rPr lang="en-US" dirty="0" smtClean="0"/>
              <a:t>.</a:t>
            </a:r>
          </a:p>
          <a:p>
            <a:pPr lvl="1"/>
            <a:r>
              <a:rPr lang="en-US" dirty="0" smtClean="0"/>
              <a:t>That is, SGML is a set of rules for building a markup language.</a:t>
            </a:r>
          </a:p>
          <a:p>
            <a:pPr lvl="1"/>
            <a:r>
              <a:rPr lang="en-US" dirty="0" smtClean="0"/>
              <a:t>HTML was developed from SGML as a stripped-down markup language, which could rely on a Web browser for its DTD. HTML became popular for its ease of linking documents and allowing mixing of text with images. </a:t>
            </a:r>
          </a:p>
          <a:p>
            <a:pPr lvl="1"/>
            <a:r>
              <a:rPr lang="en-US" dirty="0" smtClean="0"/>
              <a:t>HTML lives in sin, because it violates the rule of separating information from the mode of displaying information. </a:t>
            </a:r>
          </a:p>
          <a:p>
            <a:r>
              <a:rPr lang="en-US" dirty="0" smtClean="0"/>
              <a:t>XML is also a </a:t>
            </a:r>
            <a:r>
              <a:rPr lang="en-US" dirty="0" err="1" smtClean="0"/>
              <a:t>metalanguage</a:t>
            </a:r>
            <a:r>
              <a:rPr lang="en-US" dirty="0" smtClean="0"/>
              <a:t>, but it is a subset of SGML.</a:t>
            </a:r>
          </a:p>
          <a:p>
            <a:pPr lvl="1"/>
            <a:r>
              <a:rPr lang="en-US" dirty="0" smtClean="0"/>
              <a:t>It is </a:t>
            </a:r>
            <a:r>
              <a:rPr lang="en-US" dirty="0" smtClean="0">
                <a:solidFill>
                  <a:schemeClr val="accent2"/>
                </a:solidFill>
              </a:rPr>
              <a:t>extensible</a:t>
            </a:r>
            <a:r>
              <a:rPr lang="en-US" dirty="0" smtClean="0"/>
              <a:t>, in that it allows one to invent </a:t>
            </a:r>
            <a:r>
              <a:rPr lang="en-US" dirty="0" smtClean="0">
                <a:solidFill>
                  <a:srgbClr val="E07602"/>
                </a:solidFill>
              </a:rPr>
              <a:t>elements</a:t>
            </a:r>
            <a:r>
              <a:rPr lang="en-US" dirty="0" smtClean="0">
                <a:solidFill>
                  <a:schemeClr val="tx1"/>
                </a:solidFill>
              </a:rPr>
              <a:t> (vocabulary), so long as one observes the grammar rules to produce a well formed </a:t>
            </a:r>
            <a:r>
              <a:rPr lang="en-US" dirty="0" smtClean="0"/>
              <a:t>XML document.</a:t>
            </a:r>
          </a:p>
          <a:p>
            <a:pPr lvl="1"/>
            <a:r>
              <a:rPr lang="en-US" dirty="0" smtClean="0"/>
              <a:t>XML was developed to work smoothly with the Web, but it strictly observes separation of information and display.</a:t>
            </a:r>
          </a:p>
          <a:p>
            <a:pPr lvl="1"/>
            <a:r>
              <a:rPr lang="en-US" dirty="0" smtClean="0"/>
              <a:t>Because virtue always triumphs, XML is displacing HTML.</a:t>
            </a:r>
            <a:endParaRPr lang="en-US" dirty="0"/>
          </a:p>
        </p:txBody>
      </p:sp>
    </p:spTree>
    <p:extLst>
      <p:ext uri="{BB962C8B-B14F-4D97-AF65-F5344CB8AC3E}">
        <p14:creationId xmlns:p14="http://schemas.microsoft.com/office/powerpoint/2010/main" val="3342005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TEI/XML: Who are these people and why are they telling me what to do?</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TEI/XML is a markup language that is conformant with SGML, and that establishes a standard markup for information we want to preserve indefinitely.</a:t>
            </a:r>
          </a:p>
          <a:p>
            <a:pPr lvl="1"/>
            <a:r>
              <a:rPr lang="en-US" dirty="0" smtClean="0"/>
              <a:t>The TEI was developed in the 1980s, adopted widely as a standard by libraries and publishers in the 1990s, and embraced and mastered by individual scholars in the 2000s.</a:t>
            </a:r>
          </a:p>
          <a:p>
            <a:pPr lvl="1"/>
            <a:r>
              <a:rPr lang="en-US" dirty="0" smtClean="0"/>
              <a:t>The TEI Consortium is a nonprofit organization supported by its members – libraries, universities, and other academic concerns.</a:t>
            </a:r>
          </a:p>
          <a:p>
            <a:pPr lvl="1"/>
            <a:r>
              <a:rPr lang="en-US" dirty="0" smtClean="0"/>
              <a:t>The consortium adjudicates growth of TEI elements and publishes the revised language periodically (current version is P5).</a:t>
            </a:r>
            <a:endParaRPr lang="en-US" dirty="0"/>
          </a:p>
        </p:txBody>
      </p:sp>
    </p:spTree>
    <p:extLst>
      <p:ext uri="{BB962C8B-B14F-4D97-AF65-F5344CB8AC3E}">
        <p14:creationId xmlns:p14="http://schemas.microsoft.com/office/powerpoint/2010/main" val="844231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Whose validity?</a:t>
            </a:r>
            <a:endParaRPr lang="en-US" dirty="0"/>
          </a:p>
        </p:txBody>
      </p:sp>
      <p:sp>
        <p:nvSpPr>
          <p:cNvPr id="3" name="Content Placeholder 2"/>
          <p:cNvSpPr>
            <a:spLocks noGrp="1"/>
          </p:cNvSpPr>
          <p:nvPr>
            <p:ph idx="1"/>
          </p:nvPr>
        </p:nvSpPr>
        <p:spPr/>
        <p:txBody>
          <a:bodyPr>
            <a:normAutofit/>
          </a:bodyPr>
          <a:lstStyle/>
          <a:p>
            <a:r>
              <a:rPr lang="en-US" sz="1600" dirty="0" smtClean="0"/>
              <a:t>English majors possess another skill, with which we torment people in other majors. Having described texts, we analyze the descriptions, and then we argue with each other endlessly about our analyses.</a:t>
            </a:r>
          </a:p>
          <a:p>
            <a:pPr lvl="1"/>
            <a:r>
              <a:rPr lang="en-US" sz="1400" dirty="0" smtClean="0"/>
              <a:t>Revenge of the English majors: Notice that a DTD is already an analysis of a document, in that it codifies what someone believes to be the rules defining the grammar and vocabulary of that document. Interpretations are inescapable.</a:t>
            </a:r>
          </a:p>
          <a:p>
            <a:pPr lvl="1"/>
            <a:r>
              <a:rPr lang="en-US" sz="1400" dirty="0" smtClean="0"/>
              <a:t>If you’re a typical class of English majors, you’ve come up with several different markups of your apple pie recipes. Each of you could proceed to write a DTD to codify the validity of your markup.</a:t>
            </a:r>
          </a:p>
          <a:p>
            <a:r>
              <a:rPr lang="en-US" sz="1600" dirty="0" smtClean="0"/>
              <a:t>XML is </a:t>
            </a:r>
            <a:r>
              <a:rPr lang="en-US" sz="1600" dirty="0" smtClean="0">
                <a:solidFill>
                  <a:srgbClr val="E07602"/>
                </a:solidFill>
              </a:rPr>
              <a:t>extensible.</a:t>
            </a:r>
            <a:r>
              <a:rPr lang="en-US" sz="1600" dirty="0" smtClean="0">
                <a:solidFill>
                  <a:schemeClr val="tx1"/>
                </a:solidFill>
              </a:rPr>
              <a:t> That is, XML is designed to adapt to varying document types, and to interpretations of those document types (DTDs).</a:t>
            </a:r>
            <a:endParaRPr lang="en-US" sz="1600" dirty="0" smtClean="0"/>
          </a:p>
          <a:p>
            <a:r>
              <a:rPr lang="en-US" sz="1600" dirty="0" smtClean="0">
                <a:solidFill>
                  <a:srgbClr val="FF0000"/>
                </a:solidFill>
              </a:rPr>
              <a:t>But . . . </a:t>
            </a:r>
            <a:r>
              <a:rPr lang="en-US" sz="1600" dirty="0"/>
              <a:t>s</a:t>
            </a:r>
            <a:r>
              <a:rPr lang="en-US" sz="1600" dirty="0" smtClean="0"/>
              <a:t>quabbling English majors, each armed with a DTD machine to prove himself or herself right, are not necessarily helpful for scholarship. What to do?</a:t>
            </a:r>
            <a:endParaRPr lang="en-US" sz="1600" dirty="0"/>
          </a:p>
        </p:txBody>
      </p:sp>
    </p:spTree>
    <p:extLst>
      <p:ext uri="{BB962C8B-B14F-4D97-AF65-F5344CB8AC3E}">
        <p14:creationId xmlns:p14="http://schemas.microsoft.com/office/powerpoint/2010/main" val="788284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Text Encoding Initiative (TEI)</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What is needed is an XML markup scheme (a </a:t>
            </a:r>
            <a:r>
              <a:rPr lang="en-US" dirty="0" smtClean="0">
                <a:solidFill>
                  <a:schemeClr val="accent2"/>
                </a:solidFill>
              </a:rPr>
              <a:t>schema</a:t>
            </a:r>
            <a:r>
              <a:rPr lang="en-US" dirty="0" smtClean="0">
                <a:solidFill>
                  <a:schemeClr val="tx1"/>
                </a:solidFill>
              </a:rPr>
              <a:t> or DTD) both that enables scholars to </a:t>
            </a:r>
            <a:r>
              <a:rPr lang="en-US" dirty="0" smtClean="0">
                <a:solidFill>
                  <a:schemeClr val="accent1"/>
                </a:solidFill>
              </a:rPr>
              <a:t>exchange </a:t>
            </a:r>
            <a:r>
              <a:rPr lang="en-US" dirty="0" smtClean="0">
                <a:solidFill>
                  <a:schemeClr val="tx1"/>
                </a:solidFill>
              </a:rPr>
              <a:t>information and that remains </a:t>
            </a:r>
            <a:r>
              <a:rPr lang="en-US" dirty="0" smtClean="0">
                <a:solidFill>
                  <a:srgbClr val="A2C816"/>
                </a:solidFill>
              </a:rPr>
              <a:t>flexible</a:t>
            </a:r>
            <a:r>
              <a:rPr lang="en-US" dirty="0" smtClean="0">
                <a:solidFill>
                  <a:schemeClr val="tx1"/>
                </a:solidFill>
              </a:rPr>
              <a:t> enough to describe a document as subtle as a </a:t>
            </a:r>
            <a:r>
              <a:rPr lang="en-US" dirty="0" err="1" smtClean="0">
                <a:solidFill>
                  <a:schemeClr val="tx1"/>
                </a:solidFill>
              </a:rPr>
              <a:t>Komunyakaa</a:t>
            </a:r>
            <a:r>
              <a:rPr lang="en-US" dirty="0" smtClean="0">
                <a:solidFill>
                  <a:schemeClr val="tx1"/>
                </a:solidFill>
              </a:rPr>
              <a:t> poem.</a:t>
            </a:r>
          </a:p>
          <a:p>
            <a:r>
              <a:rPr lang="en-US" dirty="0" smtClean="0">
                <a:solidFill>
                  <a:schemeClr val="tx1"/>
                </a:solidFill>
              </a:rPr>
              <a:t>Such a schema must possesses</a:t>
            </a:r>
          </a:p>
          <a:p>
            <a:pPr lvl="1"/>
            <a:r>
              <a:rPr lang="en-US" dirty="0" smtClean="0"/>
              <a:t>a uniform vocabulary of elements so that XML encoded documents can be shared in interoperable systems;</a:t>
            </a:r>
          </a:p>
          <a:p>
            <a:pPr lvl="1"/>
            <a:r>
              <a:rPr lang="en-US" dirty="0" smtClean="0"/>
              <a:t>plus a means of adding flexibility to describe complex, unique documents.</a:t>
            </a:r>
          </a:p>
          <a:p>
            <a:r>
              <a:rPr lang="en-US" dirty="0" smtClean="0"/>
              <a:t>The TEI is a worldwide consortium that agrees on this common ground for the benefit of scholarship. All major scholarly presses, libraries, and affiliated institutions have signed on to employ the TEI standard. XML/TEI is now a required language for our profession.</a:t>
            </a:r>
          </a:p>
          <a:p>
            <a:pPr lvl="1"/>
            <a:endParaRPr lang="en-US" dirty="0" smtClean="0"/>
          </a:p>
          <a:p>
            <a:pPr lvl="1"/>
            <a:endParaRPr lang="en-US" dirty="0"/>
          </a:p>
        </p:txBody>
      </p:sp>
    </p:spTree>
    <p:extLst>
      <p:ext uri="{BB962C8B-B14F-4D97-AF65-F5344CB8AC3E}">
        <p14:creationId xmlns:p14="http://schemas.microsoft.com/office/powerpoint/2010/main" val="4072420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sonMap.jpg"/>
          <p:cNvPicPr>
            <a:picLocks noChangeAspect="1"/>
          </p:cNvPicPr>
          <p:nvPr/>
        </p:nvPicPr>
        <p:blipFill>
          <a:blip r:embed="rId2"/>
          <a:stretch>
            <a:fillRect/>
          </a:stretch>
        </p:blipFill>
        <p:spPr>
          <a:xfrm>
            <a:off x="1398956" y="0"/>
            <a:ext cx="6346088"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1_MSIAsheet20HALF.jpg"/>
          <p:cNvPicPr>
            <a:picLocks noChangeAspect="1"/>
          </p:cNvPicPr>
          <p:nvPr/>
        </p:nvPicPr>
        <p:blipFill>
          <a:blip r:embed="rId2"/>
          <a:stretch>
            <a:fillRect/>
          </a:stretch>
        </p:blipFill>
        <p:spPr>
          <a:xfrm>
            <a:off x="1729296" y="0"/>
            <a:ext cx="5534406"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7049</TotalTime>
  <Words>816</Words>
  <Application>Microsoft Macintosh PowerPoint</Application>
  <PresentationFormat>On-screen Show (4:3)</PresentationFormat>
  <Paragraphs>35</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Manuscript Archive Projects in the English Department</vt:lpstr>
      <vt:lpstr>A well formed and granular XML document</vt:lpstr>
      <vt:lpstr>An XML exercise: step 2</vt:lpstr>
      <vt:lpstr>SGML and its descendants</vt:lpstr>
      <vt:lpstr>TEI/XML: Who are these people and why are they telling me what to do?</vt:lpstr>
      <vt:lpstr>Whose validity?</vt:lpstr>
      <vt:lpstr>The Text Encoding Initiative (TEI)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Southeastern Louisiana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SLU USER</dc:creator>
  <cp:lastModifiedBy>Southeastern</cp:lastModifiedBy>
  <cp:revision>13</cp:revision>
  <dcterms:created xsi:type="dcterms:W3CDTF">2013-03-05T16:11:47Z</dcterms:created>
  <dcterms:modified xsi:type="dcterms:W3CDTF">2014-10-06T01:52:24Z</dcterms:modified>
</cp:coreProperties>
</file>